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76" r:id="rId4"/>
    <p:sldId id="261" r:id="rId5"/>
    <p:sldId id="277" r:id="rId6"/>
    <p:sldId id="266" r:id="rId7"/>
    <p:sldId id="270" r:id="rId8"/>
    <p:sldId id="274" r:id="rId9"/>
    <p:sldId id="271" r:id="rId10"/>
    <p:sldId id="272" r:id="rId11"/>
    <p:sldId id="275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A32"/>
    <a:srgbClr val="E1E7EF"/>
    <a:srgbClr val="0065BD"/>
    <a:srgbClr val="006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>
        <p:scale>
          <a:sx n="82" d="100"/>
          <a:sy n="82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AD65-B734-488F-BF21-740002089481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7721-10C8-4C82-9274-5DA3A435C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7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17F4A-2AB6-4925-91DE-6F7CA576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8AE178-9359-4A5E-AE22-F10959EC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DD0054-30E7-42E8-906C-A13F83F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91783F-E322-477B-91C7-9BFF715F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709050-59C3-467A-8561-3DC668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F71EF-B5A8-41F6-9F1C-0D0330B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734D78-3E76-4CD7-8507-1CF9C0AC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BF875-0E80-4734-B63E-662996A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D1110A-24EC-4445-98C6-7431C63F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DAB8F7-9487-443C-B325-2F49F266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24FA232-4972-41D4-B38E-8718F72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C2CB1A-F5A7-44E8-991B-964D4A97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29807B-BF1D-4EB2-8AC7-5B20A4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CEEC88-34A8-4CD8-902D-849E0669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2E4800-D07A-4738-A6EE-E808F1D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97EEB-CF68-4B60-AC31-DEF2AC5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F3F09-E2CE-4CBF-BE76-A6D23821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095D1A-3478-47C1-88EC-91204A55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8A9FF-CBB7-455D-BE99-B0247956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A1413-B3E2-4BEE-B73B-6458482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7DF0D-8E74-495E-AD2F-E2DD52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93640A-98D6-4E22-A5E3-3EADAB82B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1A983-AD59-4FF7-A505-8C1FF9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03A16-D82B-4FD4-9C64-1B4A1DD5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0B5827-B471-4171-AF8D-D188F366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D7AFD-256F-4964-90CA-76AA60A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9125DE-DE1D-40EC-B10D-FCAA7A58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E6E2BA-1DF1-4051-9A5F-210CB6C2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4156A3-A5AA-45AC-B595-DCC1307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1AAADF-A99C-47BA-9B65-6DD6A6D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F8CCA-3361-449F-B27F-44094828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CF353-9CCB-471B-9257-C8045CF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1A7A05-2A58-403F-AF0B-33E0CED1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97EE1E-D63F-43D1-922C-1527DB17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2C25BC-92EB-498B-9A3D-682D09BBB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1127AC-5EAA-435A-812E-E0BE2D6DB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47DC16-CF5D-48A5-8E74-612628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1FDFC9-E948-4CA0-9DD5-EA90300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8FBA14B-E800-4251-B52C-BBDCD01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F851E-17C9-473E-8A42-1DB1103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220236-E0AA-4C67-8C2A-2572662B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50C549-8F1F-4769-9B88-4B45C2F2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45E1D8-4203-4464-9F1D-2A4BA19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9AAA64-F76D-4A0D-B23D-93FBDFCA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15B364-5DC5-4536-A988-B41051E7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97AAAF-C1EE-43B1-8DBC-F2622A1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D1038-AD0D-451B-ABED-AD269B4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D81442-5B8C-4C61-B8FA-ACF16D0A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9A105E-57AE-431F-8832-4862B5C6A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E79EC5-C350-425E-B038-1868165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D6F116-6380-4FB8-8CB7-958BA29C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D7447F-E291-47EB-B999-4E6CFDD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41DF6-F0E4-4590-B7AD-607B48B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556C9B-1323-4FDB-8603-1FBE37CE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6D46FC-4C23-4D02-880F-5AA3916B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EE8B19-08AD-43D5-ABE3-AC7D46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00767D-4137-4128-9B77-0108504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395B2E-35A4-4701-A59F-1214A58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58445-5E05-4727-A248-02ED2380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CD5E56-AF4E-460A-8DF9-8A7A68A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7BAD64-A447-4342-8F3C-D0B8729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0B5D-52BF-413B-B465-609D649EA35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8C41BE-4B71-4843-8B83-4586E5AF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C67B64-CD07-4E51-9D47-795B4AA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uhuchet@iee.un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839"/>
            <a:ext cx="10515600" cy="2968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dirty="0">
                <a:latin typeface="HP Simplified" panose="020B0604020204020204" pitchFamily="34" charset="0"/>
              </a:rPr>
              <a:t/>
            </a:r>
            <a:br>
              <a:rPr lang="ru-RU" dirty="0">
                <a:latin typeface="HP Simplified" panose="020B0604020204020204" pitchFamily="34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Подготовка бакалавров 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кафедрой бухгалтерского </a:t>
            </a:r>
            <a:r>
              <a:rPr lang="ru-RU" sz="2700" dirty="0">
                <a:solidFill>
                  <a:prstClr val="black"/>
                </a:solidFill>
                <a:latin typeface="HP Simplified" panose="020B0604020204020204" pitchFamily="34" charset="0"/>
              </a:rPr>
              <a:t>учета предполагает всестороннее экономическое образование , обеспечивающее возможность работать руководителем любого предприятия, открыть собственный бизнес и трудиться высокооплачиваемым специалистом в престижной организации</a:t>
            </a: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48" y="2963607"/>
            <a:ext cx="6919547" cy="23033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HP Simplified Light" panose="020B0404020204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HP Simplified Light" panose="020B0404020204020204" pitchFamily="34" charset="0"/>
              </a:rPr>
              <a:t>Форма  обучения: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очная форма 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очно-заочная форма 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заочная форма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BB49A50-CCD7-43C3-A870-DE235F53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79" y="4021128"/>
            <a:ext cx="3331121" cy="22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6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Применяемые кафедрой бухгалтерского учета методы и средства обучения </a:t>
            </a:r>
            <a:r>
              <a:rPr lang="ru-RU" b="1" dirty="0" smtClean="0">
                <a:latin typeface="HP Simplified Light" panose="020B0404020204020204" pitchFamily="34" charset="0"/>
              </a:rPr>
              <a:t>позволяют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3248971-CF87-4496-9B59-2B49C1D63B4E}"/>
              </a:ext>
            </a:extLst>
          </p:cNvPr>
          <p:cNvSpPr/>
          <p:nvPr/>
        </p:nvSpPr>
        <p:spPr>
          <a:xfrm>
            <a:off x="641252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Развивать у студентов аналитическое мышление, способности оперировать потоком информации при решении профессиональных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4D670D-3BC1-49ED-84F2-C4A2FA675DF4}"/>
              </a:ext>
            </a:extLst>
          </p:cNvPr>
          <p:cNvSpPr/>
          <p:nvPr/>
        </p:nvSpPr>
        <p:spPr>
          <a:xfrm>
            <a:off x="4312920" y="2899752"/>
            <a:ext cx="2805332" cy="280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Использовать междисциплинарные знания в практической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B3CD48-A002-4C7C-B751-4DC45B86EBB7}"/>
              </a:ext>
            </a:extLst>
          </p:cNvPr>
          <p:cNvSpPr/>
          <p:nvPr/>
        </p:nvSpPr>
        <p:spPr>
          <a:xfrm>
            <a:off x="7984588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P Simplified Light" panose="020B0404020204020204" pitchFamily="34" charset="0"/>
              </a:rPr>
              <a:t>Применять на практике передовой опыт работы, приобретать коммуникативные навыки</a:t>
            </a: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:a16="http://schemas.microsoft.com/office/drawing/2014/main" xmlns="" id="{91EA436C-5BBB-49A8-98D9-2538EE93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94470" y="3131232"/>
            <a:ext cx="585568" cy="585568"/>
          </a:xfrm>
          <a:prstGeom prst="rect">
            <a:avLst/>
          </a:prstGeom>
        </p:spPr>
      </p:pic>
      <p:pic>
        <p:nvPicPr>
          <p:cNvPr id="15" name="Рисунок 14" descr="Человек с идеей">
            <a:extLst>
              <a:ext uri="{FF2B5EF4-FFF2-40B4-BE49-F238E27FC236}">
                <a16:creationId xmlns:a16="http://schemas.microsoft.com/office/drawing/2014/main" xmlns="" id="{2EF6B222-35F1-4FA0-9316-3D6F8EADE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82064" y="3077599"/>
            <a:ext cx="667043" cy="667043"/>
          </a:xfrm>
          <a:prstGeom prst="rect">
            <a:avLst/>
          </a:prstGeom>
        </p:spPr>
      </p:pic>
      <p:pic>
        <p:nvPicPr>
          <p:cNvPr id="17" name="Рисунок 16" descr="Голова с шестеренками">
            <a:extLst>
              <a:ext uri="{FF2B5EF4-FFF2-40B4-BE49-F238E27FC236}">
                <a16:creationId xmlns:a16="http://schemas.microsoft.com/office/drawing/2014/main" xmlns="" id="{8C90E2C6-80BA-46BA-9815-D0DF871F7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99430" y="3027824"/>
            <a:ext cx="688976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948EC66-4C30-4305-A67F-DD3353B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692" y="840887"/>
            <a:ext cx="5181600" cy="2254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Высокая результативность обучения преподавателями кафедры бухгалтерского учета обеспечивается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индивидуальным подходом 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каждому студенту</a:t>
            </a:r>
            <a:r>
              <a:rPr lang="ru-RU" sz="2400" dirty="0">
                <a:latin typeface="HP Simplified Light" panose="020B0404020204020204" pitchFamily="34" charset="0"/>
              </a:rPr>
              <a:t>, созданием максимально комфортной обстановки обучения.</a:t>
            </a:r>
          </a:p>
          <a:p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A687A217-B128-4D74-9DA3-FCD7FFC5E9DD}"/>
              </a:ext>
            </a:extLst>
          </p:cNvPr>
          <p:cNvSpPr txBox="1">
            <a:spLocks/>
          </p:cNvSpPr>
          <p:nvPr/>
        </p:nvSpPr>
        <p:spPr>
          <a:xfrm>
            <a:off x="562709" y="3094893"/>
            <a:ext cx="5181600" cy="33090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Преподавание</a:t>
            </a:r>
            <a:r>
              <a:rPr lang="ru-RU" sz="2400" dirty="0">
                <a:latin typeface="HP Simplified Light" panose="020B0404020204020204" pitchFamily="34" charset="0"/>
              </a:rPr>
              <a:t> на кафедре бухгалтерского учета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ведется высококвалифицированными специалистами, докторами и кандидатами экономических наук</a:t>
            </a:r>
            <a:r>
              <a:rPr lang="ru-RU" sz="2400" dirty="0">
                <a:latin typeface="HP Simplified Light" panose="020B0404020204020204" pitchFamily="34" charset="0"/>
              </a:rPr>
              <a:t>, имеющими большой опыт практической работы, прошедшими стажировки в ведущих отечественных и мировых образовательных центрах.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B14F9D-63A1-48E6-9343-3B43C8E92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064" y="3763108"/>
            <a:ext cx="2980107" cy="23844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1D0FAC5-A5DF-4EBB-B75D-A2AE1414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996" y="926368"/>
            <a:ext cx="2518117" cy="16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57C0F32-C715-4DFD-849C-BA80383320D1}"/>
              </a:ext>
            </a:extLst>
          </p:cNvPr>
          <p:cNvSpPr/>
          <p:nvPr/>
        </p:nvSpPr>
        <p:spPr>
          <a:xfrm>
            <a:off x="1" y="0"/>
            <a:ext cx="5613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091648-F35C-4030-B3ED-153226CA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1219" b="7953"/>
          <a:stretch/>
        </p:blipFill>
        <p:spPr>
          <a:xfrm>
            <a:off x="3726425" y="0"/>
            <a:ext cx="8465575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24CA467-4E90-4833-9081-9A6FF62B30F5}"/>
              </a:ext>
            </a:extLst>
          </p:cNvPr>
          <p:cNvSpPr/>
          <p:nvPr/>
        </p:nvSpPr>
        <p:spPr>
          <a:xfrm>
            <a:off x="448848" y="2078501"/>
            <a:ext cx="4896875" cy="270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Обучение на кафедре бухгалтерского учета является одним из самых лучших и востребованных, в том числе, зарубежными студентами</a:t>
            </a:r>
            <a:r>
              <a:rPr lang="ru-RU" dirty="0">
                <a:effectLst/>
                <a:latin typeface="HP Simplified Light" panose="020B0404020204020204" pitchFamily="34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821702-7C2A-4932-B601-5ED996D86DF7}"/>
              </a:ext>
            </a:extLst>
          </p:cNvPr>
          <p:cNvSpPr/>
          <p:nvPr/>
        </p:nvSpPr>
        <p:spPr>
          <a:xfrm>
            <a:off x="411478" y="2440595"/>
            <a:ext cx="4974338" cy="306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spc="100" dirty="0">
              <a:solidFill>
                <a:schemeClr val="accent1">
                  <a:lumMod val="75000"/>
                </a:schemeClr>
              </a:solidFill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Мизиковский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Игорь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Ефимович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>
                <a:latin typeface="HP Simplified Light" panose="020B0404020204020204" pitchFamily="34" charset="0"/>
              </a:rPr>
              <a:t>—</a:t>
            </a:r>
            <a:r>
              <a:rPr lang="en-US" spc="100" dirty="0" err="1">
                <a:latin typeface="HP Simplified Light" panose="020B0404020204020204" pitchFamily="34" charset="0"/>
              </a:rPr>
              <a:t>доктор</a:t>
            </a:r>
            <a:r>
              <a:rPr lang="en-US" spc="100" dirty="0">
                <a:latin typeface="HP Simplified Light" panose="020B0404020204020204" pitchFamily="34" charset="0"/>
              </a:rPr>
              <a:t> экономических </a:t>
            </a:r>
            <a:r>
              <a:rPr lang="en-US" spc="100" dirty="0" err="1">
                <a:latin typeface="HP Simplified Light" panose="020B0404020204020204" pitchFamily="34" charset="0"/>
              </a:rPr>
              <a:t>наук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профессор</a:t>
            </a:r>
            <a:r>
              <a:rPr lang="en-US" spc="100" dirty="0">
                <a:latin typeface="HP Simplified Light" panose="020B0404020204020204" pitchFamily="34" charset="0"/>
              </a:rPr>
              <a:t>, академик РАЕН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latin typeface="HP Simplified Light" panose="020B0404020204020204" pitchFamily="34" charset="0"/>
              </a:rPr>
              <a:t>        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e-mail :  core090913@gmail.com</a:t>
            </a:r>
          </a:p>
        </p:txBody>
      </p:sp>
      <p:pic>
        <p:nvPicPr>
          <p:cNvPr id="11" name="Рисунок 10" descr="Изображение выглядит как человек, мужчин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7A53B87-10BF-4847-9DFA-F6194FB4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4202" b="3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52681FC6-C924-40BB-8572-1147BE1F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1357117"/>
            <a:ext cx="3991709" cy="910168"/>
          </a:xfrm>
        </p:spPr>
        <p:txBody>
          <a:bodyPr>
            <a:normAutofit/>
          </a:bodyPr>
          <a:lstStyle/>
          <a:p>
            <a:r>
              <a:rPr lang="ru-RU" sz="2400" spc="100" dirty="0">
                <a:latin typeface="HP Simplified" panose="020B0604020204020204" pitchFamily="34" charset="0"/>
              </a:rPr>
              <a:t>Заведующий кафедрой бухгалтерского учета</a:t>
            </a:r>
            <a:endParaRPr lang="ru-RU" sz="2400" dirty="0"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1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dirty="0">
                <a:latin typeface="HP Simplified" panose="020B0604020204020204" pitchFamily="34" charset="0"/>
              </a:rPr>
              <a:t>Контакты</a:t>
            </a: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2191386"/>
            <a:ext cx="9015633" cy="239468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бухгалтерского учета     Тел.: </a:t>
            </a:r>
            <a:r>
              <a:rPr lang="ru-RU" sz="2000" b="1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(831) 433-13-96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en-US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FF"/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buhuchet@iee.unn.ru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 Нижний Новгород, ул. Б. Покровская, 37, ауд. 224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8A56C5-0DA7-4EB0-8209-9CDBB908F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37" y="3710990"/>
            <a:ext cx="3204302" cy="23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5" y="0"/>
            <a:ext cx="6998675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365125"/>
            <a:ext cx="4518472" cy="5672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" panose="020B0604020204020204" pitchFamily="34" charset="0"/>
              </a:rPr>
              <a:t/>
            </a:r>
            <a:br>
              <a:rPr lang="ru-RU" sz="2800" b="1" dirty="0">
                <a:latin typeface="HP Simplified" panose="020B0604020204020204" pitchFamily="34" charset="0"/>
              </a:rPr>
            </a:br>
            <a:r>
              <a:rPr lang="ru-RU" sz="2400" spc="100" dirty="0">
                <a:latin typeface="HP Simplified" panose="020B0604020204020204" pitchFamily="34" charset="0"/>
              </a:rPr>
              <a:t>Образовательный модуль </a:t>
            </a:r>
            <a:r>
              <a:rPr lang="ru-RU" sz="2400" spc="100" dirty="0">
                <a:solidFill>
                  <a:srgbClr val="0065BD"/>
                </a:solidFill>
                <a:latin typeface="HP Simplified" panose="020B0604020204020204" pitchFamily="34" charset="0"/>
              </a:rPr>
              <a:t>«Бухгалтерский учет» </a:t>
            </a:r>
            <a:r>
              <a:rPr lang="ru-RU" sz="2400" spc="100" dirty="0">
                <a:latin typeface="HP Simplified" panose="020B0604020204020204" pitchFamily="34" charset="0"/>
              </a:rPr>
              <a:t/>
            </a:r>
            <a:br>
              <a:rPr lang="ru-RU" sz="2400" spc="100" dirty="0">
                <a:latin typeface="HP Simplified" panose="020B0604020204020204" pitchFamily="34" charset="0"/>
              </a:rPr>
            </a:br>
            <a:r>
              <a:rPr lang="ru-RU" sz="2400" spc="100" dirty="0">
                <a:latin typeface="HP Simplified" panose="020B0604020204020204" pitchFamily="34" charset="0"/>
              </a:rPr>
              <a:t>предполагает  подготовку высококвалифицированных специалистов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325" y="0"/>
            <a:ext cx="6998673" cy="6857999"/>
          </a:xfrm>
        </p:spPr>
        <p:txBody>
          <a:bodyPr numCol="1" anchor="ctr">
            <a:normAutofit/>
          </a:bodyPr>
          <a:lstStyle/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Коммерческих и государственных (муниципальных) организаций 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Органов государственной власти и местного самоуправления;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Финансово-кредитной системы;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Федеральной службы государственной статистики;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Внешнеторговых организаций;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Международных и отечественных аудиторских,  консалтинговых и консультационных фирм;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Научно-исследовательских центров и лабораторий;</a:t>
            </a:r>
          </a:p>
          <a:p>
            <a:pPr indent="360000"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Многих других интересных и перспективных отраслей, а также в собственном бизнесе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01.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5" y="0"/>
            <a:ext cx="6998675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365125"/>
            <a:ext cx="4518472" cy="5672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Выпускники </a:t>
            </a:r>
            <a:r>
              <a:rPr lang="ru-RU" sz="2800" dirty="0">
                <a:latin typeface="HP Simplified" panose="020B0604020204020204" pitchFamily="34" charset="0"/>
              </a:rPr>
              <a:t>кафедры бухгалтерского учета готовы эффективно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решать </a:t>
            </a:r>
            <a:r>
              <a:rPr lang="ru-RU" sz="2800" dirty="0">
                <a:latin typeface="HP Simplified" panose="020B0604020204020204" pitchFamily="34" charset="0"/>
              </a:rPr>
              <a:t>такие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 сложные задачи</a:t>
            </a:r>
            <a:r>
              <a:rPr lang="ru-RU" sz="2800" dirty="0">
                <a:latin typeface="HP Simplified" panose="020B0604020204020204" pitchFamily="34" charset="0"/>
              </a:rPr>
              <a:t>, как:</a:t>
            </a:r>
            <a:br>
              <a:rPr lang="ru-RU" sz="2800" dirty="0">
                <a:latin typeface="HP Simplified" panose="020B0604020204020204" pitchFamily="34" charset="0"/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02.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06935891-1BD0-433B-AC52-A5CE30F6D95F}"/>
              </a:ext>
            </a:extLst>
          </p:cNvPr>
          <p:cNvSpPr txBox="1">
            <a:spLocks/>
          </p:cNvSpPr>
          <p:nvPr/>
        </p:nvSpPr>
        <p:spPr>
          <a:xfrm>
            <a:off x="5193324" y="1"/>
            <a:ext cx="6998675" cy="6858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900" dirty="0">
              <a:latin typeface="HP Simplified Light" panose="020B0404020204020204" pitchFamily="34" charset="0"/>
            </a:endParaRP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900" dirty="0">
              <a:latin typeface="HP Simplified Light" panose="020B0404020204020204" pitchFamily="34" charset="0"/>
            </a:endParaRP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Организация и ведение бухгалтерского (финансового, управленческого, нулевого, статистического и других видов) учета в организациях различных организационно-правовых форм, всех сфер и отраслей;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Формирование бухгалтерской (финансовой, управленческой, статистической, налоговой и других видов) отчетности оп отраслям, территориям и другим сегментам хозяйственной деятельности  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Трансформация национальной отчетности в соответствии с международными стандартами и стандартами других стран 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Поредение экономического, финансового, управленческого, налогового, статистического, маркетингового и других видов анализа 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Бизнес-анализ и прогнозирование фонового состояния организации 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Сметное планирование (бюджетирование) финансово-хозяйственной деятельности организации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Ревизия и финансовый контроль организации по отраслям, территориям и другим сегментам хозяйственной деятельности, государственного (муниципального) управления </a:t>
            </a: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dirty="0">
                <a:latin typeface="HP Simplified Light" panose="020B0404020204020204" pitchFamily="34" charset="0"/>
              </a:rPr>
              <a:t>Удит, налоговый и бюджетный виды контроля и </a:t>
            </a:r>
            <a:r>
              <a:rPr lang="ru-RU" sz="1900" dirty="0" err="1">
                <a:latin typeface="HP Simplified Light" panose="020B0404020204020204" pitchFamily="34" charset="0"/>
              </a:rPr>
              <a:t>тд</a:t>
            </a:r>
            <a:endParaRPr lang="ru-RU" sz="1900" dirty="0">
              <a:latin typeface="HP Simplified Light" panose="020B0404020204020204" pitchFamily="34" charset="0"/>
            </a:endParaRPr>
          </a:p>
          <a:p>
            <a:pPr indent="3600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900" dirty="0">
              <a:latin typeface="HP Simplified Light" panose="020B0404020204020204" pitchFamily="34" charset="0"/>
            </a:endParaRPr>
          </a:p>
          <a:p>
            <a:pPr indent="0">
              <a:lnSpc>
                <a:spcPct val="100000"/>
              </a:lnSpc>
              <a:buNone/>
            </a:pPr>
            <a:endParaRPr lang="ru-RU" sz="1900" dirty="0">
              <a:latin typeface="HP Simplified Light" panose="020B0404020204020204" pitchFamily="34" charset="0"/>
            </a:endParaRPr>
          </a:p>
          <a:p>
            <a:pPr indent="360000">
              <a:buFont typeface="Wingdings" panose="05000000000000000000" pitchFamily="2" charset="2"/>
              <a:buChar char="ü"/>
            </a:pPr>
            <a:endParaRPr lang="ru-RU" sz="2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Студенты </a:t>
            </a:r>
            <a:r>
              <a:rPr lang="ru-RU" sz="2000" dirty="0">
                <a:latin typeface="HP Simplified" panose="020B0604020204020204" pitchFamily="34" charset="0"/>
              </a:rPr>
              <a:t>на кафедре бухгалтерского учета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HP Simplified" panose="020B0604020204020204" pitchFamily="34" charset="0"/>
              </a:rPr>
              <a:t>получают  всестороннее экономическое образование</a:t>
            </a:r>
            <a:r>
              <a:rPr lang="ru-RU" sz="2000" dirty="0">
                <a:latin typeface="HP Simplified" panose="020B0604020204020204" pitchFamily="34" charset="0"/>
              </a:rPr>
              <a:t>, включая следующие дисциплины: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326" y="0"/>
            <a:ext cx="6998674" cy="6858000"/>
          </a:xfrm>
        </p:spPr>
        <p:txBody>
          <a:bodyPr numCol="1" anchor="ctr">
            <a:normAutofit fontScale="77500" lnSpcReduction="20000"/>
          </a:bodyPr>
          <a:lstStyle/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400" spc="100" dirty="0">
              <a:latin typeface="HP Simplified Light" panose="020B0404020204020204" pitchFamily="34" charset="0"/>
            </a:endParaRP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400" spc="100" dirty="0">
              <a:latin typeface="HP Simplified Light" panose="020B0404020204020204" pitchFamily="34" charset="0"/>
            </a:endParaRP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Бухгалтерский (финансовый, налоговый, управленческий виды) учета,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бухгалтерская (финансовая, налоговая, управленческая виды)  отчетности;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международные стандарты финансовой отчетности,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экономический анализ,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ревизия и контроль,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аудит, 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экономическая статистика, 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лабораторный практикум по бухгалтерскому учету (на базе ЭВМ), 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бухгалтерский учет, анализ и аудит в финансово-кредитной сфере, 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бухгалтерский учет и контроль в бюджетных организациях и другие дисциплины</a:t>
            </a: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400" spc="100" dirty="0">
              <a:latin typeface="HP Simplified Light" panose="020B0404020204020204" pitchFamily="34" charset="0"/>
            </a:endParaRPr>
          </a:p>
          <a:p>
            <a:pPr indent="36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2400" spc="100" dirty="0">
              <a:latin typeface="HP Simplified Light" panose="020B04040202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03.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100" b="1" dirty="0">
                <a:latin typeface="HP Simplified Light" panose="020B0404020204020204" pitchFamily="34" charset="0"/>
              </a:rPr>
              <a:t>Выпускники кафедры бухгалтерского учета: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3119632"/>
            <a:ext cx="4740812" cy="245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Занимаются собственным бизнесом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 том числе владеют бухгалтерскими и консалтинговыми фирмами</a:t>
            </a: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:a16="http://schemas.microsoft.com/office/drawing/2014/main" xmlns="" id="{FBD07DD3-C7D2-47CA-AA95-C8F3620A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2874" y="2264241"/>
            <a:ext cx="745588" cy="7455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3119632"/>
            <a:ext cx="4740812" cy="245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Делают быструю и успешную карьеру 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на предприятиях всех форм собственности и в органах власти</a:t>
            </a:r>
            <a:endParaRPr lang="ru-RU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Рисунок 9" descr="Тенденция к повышению">
            <a:extLst>
              <a:ext uri="{FF2B5EF4-FFF2-40B4-BE49-F238E27FC236}">
                <a16:creationId xmlns:a16="http://schemas.microsoft.com/office/drawing/2014/main" xmlns="" id="{8F91543E-00A5-4B9A-B037-7E70D7197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096000" y="2206930"/>
            <a:ext cx="745588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7"/>
            <a:ext cx="12192000" cy="318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Выпускники кафедры бухгалтерского учета: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544"/>
            <a:ext cx="4915486" cy="45093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HP Simplified Light" panose="020B0404020204020204" pitchFamily="34" charset="0"/>
              </a:rPr>
              <a:t>Становятся руководителями всех уровней </a:t>
            </a:r>
          </a:p>
          <a:p>
            <a:pPr marL="0" indent="0">
              <a:buNone/>
            </a:pPr>
            <a:endParaRPr lang="ru-RU" sz="4000" b="1" dirty="0">
              <a:latin typeface="HP Simplified Light" panose="020B0404020204020204" pitchFamily="34" charset="0"/>
            </a:endParaRPr>
          </a:p>
          <a:p>
            <a:r>
              <a:rPr lang="ru-RU" sz="3400" dirty="0">
                <a:latin typeface="HP Simplified Light" panose="020B0404020204020204" pitchFamily="34" charset="0"/>
              </a:rPr>
              <a:t> Генеральными директорами предприятий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финансовыми и коммерческими директорами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Директорами по экономике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Главными бухгалтерами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Главными ревизорами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Финансовыми контролерами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Эффективными операционными менеджерами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Другими высокооплачиваемыми специалистами 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1983543"/>
            <a:ext cx="5495778" cy="4671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b="1" dirty="0">
                <a:latin typeface="HP Simplified Light" panose="020B0404020204020204" pitchFamily="34" charset="0"/>
              </a:rPr>
              <a:t>Работают в   Администрациях Нижегородской области и Нижнего Новгорода , а также :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Федеральной службе государственной статистики,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«Газпром Трансгаз Нижний Новгород»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«ТНС ЭНЕРГО НН» ,  РАО «РЖД»,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«Автозавод «ГАЗ»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«МРСК ЦЕНТРА И ПРИВОЛЖЬЯ»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«Ростелеком»,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АО «СИБУР-НЕФТЕХИМ»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ОАО «Сбербанк», ОАО «Промсвязьбанк», ПАО «ГАЗПРОМБАНК»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«ЛУКОЙЛ-</a:t>
            </a:r>
            <a:r>
              <a:rPr lang="ru-RU" sz="6400" dirty="0" err="1">
                <a:latin typeface="HP Simplified Light" panose="020B0404020204020204" pitchFamily="34" charset="0"/>
              </a:rPr>
              <a:t>Нижегород</a:t>
            </a:r>
            <a:r>
              <a:rPr lang="ru-RU" sz="6400" dirty="0">
                <a:latin typeface="HP Simplified Light" panose="020B0404020204020204" pitchFamily="34" charset="0"/>
              </a:rPr>
              <a:t>-</a:t>
            </a:r>
            <a:r>
              <a:rPr lang="ru-RU" sz="6400" dirty="0" err="1">
                <a:latin typeface="HP Simplified Light" panose="020B0404020204020204" pitchFamily="34" charset="0"/>
              </a:rPr>
              <a:t>нефтеоргсинтез</a:t>
            </a:r>
            <a:r>
              <a:rPr lang="ru-RU" sz="6400" dirty="0">
                <a:latin typeface="HP Simplified Light" panose="020B0404020204020204" pitchFamily="34" charset="0"/>
              </a:rPr>
              <a:t>» ,  ООО «УК «Группа ГАЗ»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 АО «</a:t>
            </a:r>
            <a:r>
              <a:rPr lang="ru-RU" sz="6400" dirty="0" err="1">
                <a:latin typeface="HP Simplified Light" panose="020B0404020204020204" pitchFamily="34" charset="0"/>
              </a:rPr>
              <a:t>Атомстройэкспорт</a:t>
            </a:r>
            <a:r>
              <a:rPr lang="ru-RU" sz="6400" dirty="0">
                <a:latin typeface="HP Simplified Light" panose="020B0404020204020204" pitchFamily="34" charset="0"/>
              </a:rPr>
              <a:t>»,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Московских и нижегородских вузах и техникумах , в  других престижных организациях </a:t>
            </a:r>
            <a:r>
              <a:rPr lang="ru-RU" dirty="0">
                <a:latin typeface="HP Simplified Light" panose="020B0404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60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9" y="1395915"/>
            <a:ext cx="9515622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HP Simplified Light" panose="020B0404020204020204" pitchFamily="34" charset="0"/>
              </a:rPr>
              <a:t/>
            </a:r>
            <a:br>
              <a:rPr lang="ru-RU" sz="3600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Кафедрой бухгалтерского учета применяются самые передовые методы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080A8BB-154E-44FA-98B2-8AFE8BCF2B65}"/>
              </a:ext>
            </a:extLst>
          </p:cNvPr>
          <p:cNvSpPr/>
          <p:nvPr/>
        </p:nvSpPr>
        <p:spPr>
          <a:xfrm>
            <a:off x="3536852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61E28A4-0B9E-44D3-91A9-77B2F47CCF3B}"/>
              </a:ext>
            </a:extLst>
          </p:cNvPr>
          <p:cNvSpPr/>
          <p:nvPr/>
        </p:nvSpPr>
        <p:spPr>
          <a:xfrm>
            <a:off x="4723816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A720775-AFB5-49F2-93AF-CC855C1EC3E5}"/>
              </a:ext>
            </a:extLst>
          </p:cNvPr>
          <p:cNvSpPr/>
          <p:nvPr/>
        </p:nvSpPr>
        <p:spPr>
          <a:xfrm>
            <a:off x="5811131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4519942-0D53-45C2-8605-3825B43CE3AB}"/>
              </a:ext>
            </a:extLst>
          </p:cNvPr>
          <p:cNvSpPr/>
          <p:nvPr/>
        </p:nvSpPr>
        <p:spPr>
          <a:xfrm>
            <a:off x="6998095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Шестеренки">
            <a:extLst>
              <a:ext uri="{FF2B5EF4-FFF2-40B4-BE49-F238E27FC236}">
                <a16:creationId xmlns:a16="http://schemas.microsoft.com/office/drawing/2014/main" xmlns="" id="{D7036EBF-B00E-45B6-AF9A-93A825D28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90325" y="3224344"/>
            <a:ext cx="560999" cy="560999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:a16="http://schemas.microsoft.com/office/drawing/2014/main" xmlns="" id="{BAEB5B54-154B-44B6-96B5-B90B5345B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6308" y="3191029"/>
            <a:ext cx="572619" cy="572619"/>
          </a:xfrm>
          <a:prstGeom prst="rect">
            <a:avLst/>
          </a:prstGeom>
        </p:spPr>
      </p:pic>
      <p:pic>
        <p:nvPicPr>
          <p:cNvPr id="18" name="Рисунок 17" descr="Схема игры">
            <a:extLst>
              <a:ext uri="{FF2B5EF4-FFF2-40B4-BE49-F238E27FC236}">
                <a16:creationId xmlns:a16="http://schemas.microsoft.com/office/drawing/2014/main" xmlns="" id="{89971BE2-0B41-4581-8B5D-D6E324359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50718" y="3184220"/>
            <a:ext cx="641246" cy="641246"/>
          </a:xfrm>
          <a:prstGeom prst="rect">
            <a:avLst/>
          </a:prstGeom>
        </p:spPr>
      </p:pic>
      <p:pic>
        <p:nvPicPr>
          <p:cNvPr id="20" name="Рисунок 19" descr="Портфель">
            <a:extLst>
              <a:ext uri="{FF2B5EF4-FFF2-40B4-BE49-F238E27FC236}">
                <a16:creationId xmlns:a16="http://schemas.microsoft.com/office/drawing/2014/main" xmlns="" id="{F593D238-CCE7-4C0B-86E6-85834905E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95506" y="3205948"/>
            <a:ext cx="542782" cy="5427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D8C8FEE-CF87-41B0-BCB7-89D37B6D9732}"/>
              </a:ext>
            </a:extLst>
          </p:cNvPr>
          <p:cNvSpPr/>
          <p:nvPr/>
        </p:nvSpPr>
        <p:spPr>
          <a:xfrm>
            <a:off x="6751324" y="4723421"/>
            <a:ext cx="47097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преподавателей и студентов имеются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компьютерные классы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-лаборатории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бухгалтерского учета. </a:t>
            </a:r>
            <a:endParaRPr lang="ru-RU" sz="1200" dirty="0">
              <a:effectLst/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18BAFD-32A0-4496-8AEC-EFA9B6121FDD}"/>
              </a:ext>
            </a:extLst>
          </p:cNvPr>
          <p:cNvSpPr/>
          <p:nvPr/>
        </p:nvSpPr>
        <p:spPr>
          <a:xfrm>
            <a:off x="609019" y="4723421"/>
            <a:ext cx="411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 подход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ресурсов,  интернет-технологий и инструментов информационно-образовательной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79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603</Words>
  <Application>Microsoft Office PowerPoint</Application>
  <PresentationFormat>Произвольный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Подготовка бакалавров  кафедрой бухгалтерского учета предполагает всестороннее экономическое образование , обеспечивающее возможность работать руководителем любого предприятия, открыть собственный бизнес и трудиться высокооплачиваемым специалистом в престижной организации    </vt:lpstr>
      <vt:lpstr>Заведующий кафедрой бухгалтерского учета</vt:lpstr>
      <vt:lpstr> Контакты  </vt:lpstr>
      <vt:lpstr>  Образовательный модуль «Бухгалтерский учет»  предполагает  подготовку высококвалифицированных специалистов   </vt:lpstr>
      <vt:lpstr>  Выпускники кафедры бухгалтерского учета готовы эффективно решать такие сложные задачи, как:   </vt:lpstr>
      <vt:lpstr>Студенты на кафедре бухгалтерского учета получают  всестороннее экономическое образование, включая следующие дисциплины:  </vt:lpstr>
      <vt:lpstr>  Выпускники кафедры бухгалтерского учета: </vt:lpstr>
      <vt:lpstr>  Выпускники кафедры бухгалтерского учета: </vt:lpstr>
      <vt:lpstr> Кафедрой бухгалтерского учета применяются самые передовые методы обучения </vt:lpstr>
      <vt:lpstr> Применяемые кафедрой бухгалтерского учета методы и средства обучения позволяют 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магистратуры  кафедры бухгалтерского учета </dc:title>
  <dc:creator>Юлиана Мизиковская</dc:creator>
  <cp:lastModifiedBy>Игорь</cp:lastModifiedBy>
  <cp:revision>28</cp:revision>
  <dcterms:created xsi:type="dcterms:W3CDTF">2020-02-18T20:39:01Z</dcterms:created>
  <dcterms:modified xsi:type="dcterms:W3CDTF">2020-03-18T11:54:28Z</dcterms:modified>
</cp:coreProperties>
</file>